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7" r:id="rId10"/>
    <p:sldId id="268" r:id="rId11"/>
    <p:sldId id="269" r:id="rId12"/>
    <p:sldId id="270" r:id="rId13"/>
    <p:sldId id="271" r:id="rId14"/>
    <p:sldId id="274" r:id="rId15"/>
    <p:sldId id="273" r:id="rId16"/>
    <p:sldId id="275" r:id="rId17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06B467-1EB3-4884-AE75-F4E56A8C135E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542BA2-5937-48CD-91FC-69E1A7536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43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6292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5208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5F1B2B-6595-49C0-801A-9588F65092B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42749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5F1B2B-6595-49C0-801A-9588F65092B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8069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5F1B2B-6595-49C0-801A-9588F65092B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55077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5F1B2B-6595-49C0-801A-9588F65092B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70764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5F1B2B-6595-49C0-801A-9588F65092B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02313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5F1B2B-6595-49C0-801A-9588F65092B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5691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5F1B2B-6595-49C0-801A-9588F65092B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5793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5F1B2B-6595-49C0-801A-9588F65092B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8148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5F1B2B-6595-49C0-801A-9588F65092B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047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6725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5F1B2B-6595-49C0-801A-9588F65092B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13890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5F1B2B-6595-49C0-801A-9588F65092B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29630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5F1B2B-6595-49C0-801A-9588F65092B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31459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5F1B2B-6595-49C0-801A-9588F65092B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4991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DC8E73-6793-4E11-8204-6FE1D5617E4F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8/31/2025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E360EC-43F0-4B48-86D0-05CD5F9DE69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7502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DC8E73-6793-4E11-8204-6FE1D5617E4F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8/31/2025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E360EC-43F0-4B48-86D0-05CD5F9DE69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9971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braham and Lot Separation Illustrated | Stable Diffusion Onl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371" y="2771981"/>
            <a:ext cx="3043975" cy="1712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Daily Bible Reading &quot;David Spares Saul's Life&quot; (1 Samuel 26:1-12) | Deborah  H Bateman - Auth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371" y="513435"/>
            <a:ext cx="3048712" cy="203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Jesus said, “Father, forgive them, for they know not what they do. (Luke  23:33-34) What He really was saying was, “Don't hold... – @thewordfortheday  on Tumblr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190"/>
          <a:stretch/>
        </p:blipFill>
        <p:spPr bwMode="auto">
          <a:xfrm>
            <a:off x="5676452" y="513435"/>
            <a:ext cx="2864834" cy="3970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353614" y="272032"/>
            <a:ext cx="637570" cy="470898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0" marR="0" lvl="0" indent="0" algn="ctr" defTabSz="91433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你溫柔嗎？</a:t>
            </a:r>
            <a:endParaRPr kumimoji="1" lang="zh-TW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2321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braham and Lot Separation Illustrated | Stable Diffusion Onl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7273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619303" y="684046"/>
            <a:ext cx="7905366" cy="14154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LiShuW7-B5" panose="03000709000000000000" pitchFamily="65" charset="-120"/>
                <a:ea typeface="DFLiShuW7-B5" panose="03000709000000000000" pitchFamily="65" charset="-120"/>
                <a:cs typeface="Times New Roman" panose="02020603050405020304" pitchFamily="18" charset="0"/>
              </a:rPr>
              <a:t>在聖經中，「溫柔」一</a:t>
            </a:r>
            <a:r>
              <a:rPr kumimoji="1" lang="zh-TW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LiShuW7-B5" panose="03000709000000000000" pitchFamily="65" charset="-120"/>
                <a:ea typeface="DFLiShuW7-B5" panose="03000709000000000000" pitchFamily="65" charset="-120"/>
                <a:cs typeface="Times New Roman" panose="02020603050405020304" pitchFamily="18" charset="0"/>
              </a:rPr>
              <a:t>詞多</a:t>
            </a: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LiShuW7-B5" panose="03000709000000000000" pitchFamily="65" charset="-120"/>
                <a:ea typeface="DFLiShuW7-B5" panose="03000709000000000000" pitchFamily="65" charset="-120"/>
                <a:cs typeface="Times New Roman" panose="02020603050405020304" pitchFamily="18" charset="0"/>
              </a:rPr>
              <a:t>指一種內在的力量和控制，而非軟弱或懦弱</a:t>
            </a:r>
            <a:r>
              <a:rPr kumimoji="1" lang="zh-TW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LiShuW7-B5" panose="03000709000000000000" pitchFamily="65" charset="-120"/>
                <a:ea typeface="DFLiShuW7-B5" panose="03000709000000000000" pitchFamily="65" charset="-120"/>
                <a:cs typeface="Times New Roman" panose="02020603050405020304" pitchFamily="18" charset="0"/>
              </a:rPr>
              <a:t>。它</a:t>
            </a: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LiShuW7-B5" panose="03000709000000000000" pitchFamily="65" charset="-120"/>
                <a:ea typeface="DFLiShuW7-B5" panose="03000709000000000000" pitchFamily="65" charset="-120"/>
                <a:cs typeface="Times New Roman" panose="02020603050405020304" pitchFamily="18" charset="0"/>
              </a:rPr>
              <a:t>代表著一種謙卑、順服、不堅持己見的特質，以及對神的完全信靠</a:t>
            </a:r>
            <a:r>
              <a:rPr kumimoji="1" lang="zh-TW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LiShuW7-B5" panose="03000709000000000000" pitchFamily="65" charset="-120"/>
                <a:ea typeface="DFLiShuW7-B5" panose="03000709000000000000" pitchFamily="65" charset="-120"/>
                <a:cs typeface="Times New Roman" panose="02020603050405020304" pitchFamily="18" charset="0"/>
              </a:rPr>
              <a:t>。</a:t>
            </a: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DFLiShuW7-B5" panose="03000709000000000000" pitchFamily="65" charset="-120"/>
              <a:ea typeface="DFLiShuW7-B5" panose="030007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9303" y="2336063"/>
            <a:ext cx="7905366" cy="970407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LiShuW7-B5" panose="03000709000000000000" pitchFamily="65" charset="-120"/>
                <a:ea typeface="DFLiShuW7-B5" panose="03000709000000000000" pitchFamily="65" charset="-120"/>
                <a:cs typeface="Times New Roman" panose="02020603050405020304" pitchFamily="18" charset="0"/>
              </a:rPr>
              <a:t>溫</a:t>
            </a: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LiShuW7-B5" panose="03000709000000000000" pitchFamily="65" charset="-120"/>
                <a:ea typeface="DFLiShuW7-B5" panose="03000709000000000000" pitchFamily="65" charset="-120"/>
                <a:cs typeface="Times New Roman" panose="02020603050405020304" pitchFamily="18" charset="0"/>
              </a:rPr>
              <a:t>柔的人有能力控制自己的情緒和慾望，並以愛和恩慈對待他人。</a:t>
            </a:r>
          </a:p>
        </p:txBody>
      </p:sp>
    </p:spTree>
    <p:extLst>
      <p:ext uri="{BB962C8B-B14F-4D97-AF65-F5344CB8AC3E}">
        <p14:creationId xmlns:p14="http://schemas.microsoft.com/office/powerpoint/2010/main" val="519937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3" y="129445"/>
            <a:ext cx="9143999" cy="78483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0" marR="0" lvl="0" indent="0" algn="ctr" defTabSz="91433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+mn-cs"/>
              </a:rPr>
              <a:t>耶</a:t>
            </a:r>
            <a:r>
              <a:rPr kumimoji="1" lang="zh-CN" altLang="en-US" sz="45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+mn-cs"/>
              </a:rPr>
              <a:t>穌不用刀槍</a:t>
            </a:r>
            <a:endParaRPr kumimoji="1" lang="zh-TW" altLang="en-US" sz="4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DFPYuanMedium-B5" panose="020F0500000000000000" pitchFamily="34" charset="-120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46213" y="1240000"/>
            <a:ext cx="8251546" cy="3258847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收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刀入鞘吧！凡動刀的，必死在刀下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。你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想，我不能求我父現在為我差遣十二營多天使來嗎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？若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是這樣，經上所說，事情必須如此的話怎麼應驗呢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？</a:t>
            </a:r>
            <a:endParaRPr kumimoji="1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DFPYuanMedium-B5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(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太</a:t>
            </a:r>
            <a:r>
              <a:rPr kumimoji="1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26</a:t>
            </a:r>
            <a:r>
              <a:rPr kumimoji="1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:5</a:t>
            </a:r>
            <a:r>
              <a:rPr kumimoji="1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2-54</a:t>
            </a:r>
            <a:r>
              <a:rPr kumimoji="1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)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DFPYuanMedium-B5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DFPYuanMedium-B5" panose="020F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624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Jesus said, “Father, forgive them, for they know not what they do. (Luke  23:33-34) What He really was saying was, “Don't hold... – @thewordfortheday  on Tumbl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915924"/>
            <a:ext cx="9144000" cy="6059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1089570" y="2586380"/>
            <a:ext cx="3255265" cy="211729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當下耶穌說</a:t>
            </a:r>
            <a:r>
              <a:rPr kumimoji="1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：</a:t>
            </a:r>
            <a:endParaRPr kumimoji="1" lang="en-US" altLang="zh-TW" sz="32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DFPYuanMedium-B5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ctr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父</a:t>
            </a:r>
            <a:r>
              <a:rPr kumimoji="1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啊！赦免他們；因為他們所做的，他們不曉得。</a:t>
            </a:r>
          </a:p>
        </p:txBody>
      </p:sp>
    </p:spTree>
    <p:extLst>
      <p:ext uri="{BB962C8B-B14F-4D97-AF65-F5344CB8AC3E}">
        <p14:creationId xmlns:p14="http://schemas.microsoft.com/office/powerpoint/2010/main" val="309238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1945843" y="684045"/>
            <a:ext cx="5252314" cy="75704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b="1" dirty="0">
                <a:solidFill>
                  <a:srgbClr val="002060"/>
                </a:solidFill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祂</a:t>
            </a:r>
            <a:r>
              <a:rPr kumimoji="1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是亞伯拉罕的後裔</a:t>
            </a:r>
            <a:endParaRPr kumimoji="1" lang="zh-TW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DFPLiShuW7-B5" panose="03000700000000000000" pitchFamily="66" charset="-120"/>
              <a:ea typeface="DFPLiShuW7-B5" panose="03000700000000000000" pitchFamily="66" charset="-12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945842" y="1601493"/>
            <a:ext cx="5252315" cy="75704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祂是大衛的子孫</a:t>
            </a:r>
            <a:endParaRPr kumimoji="1" lang="zh-TW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DFPLiShuW7-B5" panose="03000700000000000000" pitchFamily="66" charset="-120"/>
              <a:ea typeface="DFPLiShuW7-B5" panose="03000700000000000000" pitchFamily="66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436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0" y="471904"/>
            <a:ext cx="9144000" cy="75704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登山寶訓</a:t>
            </a:r>
            <a:endParaRPr kumimoji="1" lang="zh-TW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DFPLiShuW7-B5" panose="03000700000000000000" pitchFamily="66" charset="-120"/>
              <a:ea typeface="DFPLiShuW7-B5" panose="03000700000000000000" pitchFamily="66" charset="-12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601493"/>
            <a:ext cx="9144000" cy="59306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1. </a:t>
            </a:r>
            <a:r>
              <a:rPr kumimoji="1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成為基督徒的意義</a:t>
            </a:r>
            <a:endParaRPr kumimoji="1" lang="zh-TW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DFPLiShuW7-B5" panose="03000700000000000000" pitchFamily="66" charset="-120"/>
              <a:ea typeface="DFPLiShuW7-B5" panose="03000700000000000000" pitchFamily="66" charset="-12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2194560"/>
            <a:ext cx="9144000" cy="59306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2. </a:t>
            </a:r>
            <a:r>
              <a:rPr kumimoji="1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神命定的幸福模式</a:t>
            </a:r>
            <a:endParaRPr kumimoji="1" lang="zh-TW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DFPLiShuW7-B5" panose="03000700000000000000" pitchFamily="66" charset="-120"/>
              <a:ea typeface="DFPLiShuW7-B5" panose="03000700000000000000" pitchFamily="66" charset="-12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2787627"/>
            <a:ext cx="9144000" cy="59306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3. </a:t>
            </a:r>
            <a:r>
              <a:rPr kumimoji="1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基督徒重生的必要</a:t>
            </a:r>
            <a:endParaRPr kumimoji="1" lang="zh-TW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DFPLiShuW7-B5" panose="03000700000000000000" pitchFamily="66" charset="-120"/>
              <a:ea typeface="DFPLiShuW7-B5" panose="03000700000000000000" pitchFamily="66" charset="-12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3380694"/>
            <a:ext cx="9144000" cy="59306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defTabSz="685715" fontAlgn="base">
              <a:spcAft>
                <a:spcPct val="0"/>
              </a:spcAft>
              <a:defRPr/>
            </a:pPr>
            <a:r>
              <a:rPr kumimoji="1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4. </a:t>
            </a:r>
            <a:r>
              <a:rPr kumimoji="1" lang="zh-CN" altLang="en-US" sz="3600" b="1" dirty="0" smtClean="0">
                <a:solidFill>
                  <a:srgbClr val="002060"/>
                </a:solidFill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引</a:t>
            </a:r>
            <a:r>
              <a:rPr kumimoji="1" lang="zh-CN" altLang="en-US" sz="3600" b="1" dirty="0">
                <a:solidFill>
                  <a:srgbClr val="002060"/>
                </a:solidFill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我</a:t>
            </a:r>
            <a:r>
              <a:rPr kumimoji="1" lang="zh-CN" altLang="en-US" sz="3600" b="1" dirty="0" smtClean="0">
                <a:solidFill>
                  <a:srgbClr val="002060"/>
                </a:solidFill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們到基</a:t>
            </a:r>
            <a:r>
              <a:rPr kumimoji="1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督得救</a:t>
            </a:r>
            <a:endParaRPr kumimoji="1" lang="zh-TW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DFPLiShuW7-B5" panose="03000700000000000000" pitchFamily="66" charset="-120"/>
              <a:ea typeface="DFPLiShuW7-B5" panose="03000700000000000000" pitchFamily="66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2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1185917" y="724801"/>
            <a:ext cx="7321730" cy="75704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HK" altLang="zh-CN" b="1" dirty="0" smtClean="0">
                <a:latin typeface="+mn-lt"/>
                <a:ea typeface="DFPLiShuW7-B5" panose="03000700000000000000" pitchFamily="66" charset="-120"/>
                <a:cs typeface="Times New Roman" panose="02020603050405020304" pitchFamily="18" charset="0"/>
              </a:rPr>
              <a:t>From Wilfulness to Willingness</a:t>
            </a:r>
            <a:endParaRPr kumimoji="1" lang="zh-TW" alt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DFPLiShuW7-B5" panose="03000700000000000000" pitchFamily="66" charset="-12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66110" y="1594178"/>
            <a:ext cx="6411776" cy="1024664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從  </a:t>
            </a:r>
            <a:r>
              <a:rPr kumimoji="1" lang="zh-CN" altLang="en-US" sz="6000" b="1" dirty="0" smtClean="0">
                <a:solidFill>
                  <a:srgbClr val="002060"/>
                </a:solidFill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任性  到  降服</a:t>
            </a:r>
            <a:endParaRPr kumimoji="1" lang="zh-TW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DFPLiShuW7-B5" panose="03000700000000000000" pitchFamily="66" charset="-120"/>
              <a:ea typeface="DFPLiShuW7-B5" panose="03000700000000000000" pitchFamily="66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16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3" y="129445"/>
            <a:ext cx="9143999" cy="78483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0" marR="0" lvl="0" indent="0" algn="ctr" defTabSz="91433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45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+mn-cs"/>
              </a:rPr>
              <a:t>大衛</a:t>
            </a:r>
            <a:r>
              <a:rPr kumimoji="1" lang="zh-TW" altLang="en-US" sz="45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+mn-cs"/>
              </a:rPr>
              <a:t>不害</a:t>
            </a:r>
            <a:r>
              <a:rPr kumimoji="1" lang="zh-CN" altLang="en-US" sz="45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+mn-cs"/>
              </a:rPr>
              <a:t>掃羅</a:t>
            </a:r>
            <a:endParaRPr kumimoji="1" lang="zh-TW" altLang="en-US" sz="4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DFPYuanMedium-B5" panose="020F0500000000000000" pitchFamily="34" charset="-120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46213" y="1240001"/>
            <a:ext cx="8251546" cy="230787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隨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後大衛心中自責，因為割下掃羅的衣襟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；對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跟隨他的人說：我的主乃是耶和華的受膏者，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我在耶和華面前萬不敢伸手害他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，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因他是耶和華的受膏者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。大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衛用這話攔住跟隨他的人，不容他們起來害掃羅。掃羅起來，從洞裡出去行路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。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(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撒上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2</a:t>
            </a:r>
            <a:r>
              <a:rPr kumimoji="1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4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:</a:t>
            </a:r>
            <a:r>
              <a:rPr kumimoji="1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5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-</a:t>
            </a:r>
            <a:r>
              <a:rPr kumimoji="1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7)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YuanMedium-B5" panose="020F0500000000000000" pitchFamily="34" charset="-120"/>
              <a:ea typeface="DFPYuanMedium-B5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DFPYuanMedium-B5" panose="020F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012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3" y="129445"/>
            <a:ext cx="9143999" cy="78483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0" marR="0" lvl="0" indent="0" algn="ctr" defTabSz="91433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+mn-cs"/>
              </a:rPr>
              <a:t>大衛籲請</a:t>
            </a:r>
            <a:r>
              <a:rPr kumimoji="1" lang="zh-CN" altLang="en-US" sz="45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+mn-cs"/>
              </a:rPr>
              <a:t>掃羅</a:t>
            </a:r>
            <a:endParaRPr kumimoji="1" lang="zh-TW" altLang="en-US" sz="4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DFPYuanMedium-B5" panose="020F0500000000000000" pitchFamily="34" charset="-120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46213" y="1240000"/>
            <a:ext cx="8251546" cy="2717523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我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父啊，看看你外袍的衣襟在我手中。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我割下你的衣襟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，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沒有殺你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；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你由此可以知道我沒有惡意叛逆你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。你雖然獵取我的命，我卻沒有得罪你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。願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耶和華在你我中間判斷是非，在你身上為我伸冤，我卻不親手加害於你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。古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人有句俗語說：惡事出於惡人。我卻不親手加害於你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。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(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撒上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2</a:t>
            </a:r>
            <a:r>
              <a:rPr kumimoji="1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4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:</a:t>
            </a:r>
            <a:r>
              <a:rPr kumimoji="1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11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-</a:t>
            </a:r>
            <a:r>
              <a:rPr kumimoji="1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13)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YuanMedium-B5" panose="020F0500000000000000" pitchFamily="34" charset="-120"/>
              <a:ea typeface="DFPYuanMedium-B5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DFPYuanMedium-B5" panose="020F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936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3" y="129445"/>
            <a:ext cx="9143999" cy="78483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0" marR="0" lvl="0" indent="0" algn="ctr" defTabSz="91433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+mn-cs"/>
              </a:rPr>
              <a:t>掃羅放聲大哭</a:t>
            </a:r>
            <a:endParaRPr kumimoji="1" lang="zh-TW" altLang="en-US" sz="4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DFPYuanMedium-B5" panose="020F0500000000000000" pitchFamily="34" charset="-120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46213" y="1240001"/>
            <a:ext cx="8251546" cy="32076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掃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羅說：我兒大衛，這是你的聲音嗎？就放聲大哭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，對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大衛說：你比我公義；因為你以善待我，我卻以惡待你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。你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今日顯明是以善待我；因為耶和華將我交在你手裡，你卻沒有殺我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。人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若遇見仇敵，豈肯放他平安無事地去呢？願耶和華因你今日向我所行的，以善報你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。</a:t>
            </a:r>
            <a:r>
              <a:rPr kumimoji="1" lang="zh-TW" alt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我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也知道你必要作王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，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以色列的國必堅立在你手裡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。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(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撒上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2</a:t>
            </a:r>
            <a:r>
              <a:rPr kumimoji="1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4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:</a:t>
            </a:r>
            <a:r>
              <a:rPr kumimoji="1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16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-</a:t>
            </a:r>
            <a:r>
              <a:rPr kumimoji="1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20)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YuanMedium-B5" panose="020F0500000000000000" pitchFamily="34" charset="-120"/>
              <a:ea typeface="DFPYuanMedium-B5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DFPYuanMedium-B5" panose="020F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460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Daily Bible Reading &quot;David Spares Saul's Life&quot; (1 Samuel 26:1-12) | Deborah  H Bateman - Auth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49" y="0"/>
            <a:ext cx="7720074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389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3" y="129445"/>
            <a:ext cx="9143999" cy="78483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0" marR="0" lvl="0" indent="0" algn="ctr" defTabSz="91433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45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+mn-cs"/>
              </a:rPr>
              <a:t>大衛再次</a:t>
            </a:r>
            <a:r>
              <a:rPr kumimoji="1" lang="zh-TW" altLang="en-US" sz="45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+mn-cs"/>
              </a:rPr>
              <a:t>不害</a:t>
            </a:r>
            <a:r>
              <a:rPr kumimoji="1" lang="zh-CN" altLang="en-US" sz="45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+mn-cs"/>
              </a:rPr>
              <a:t>掃羅</a:t>
            </a:r>
            <a:endParaRPr kumimoji="1" lang="zh-TW" altLang="en-US" sz="4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DFPYuanMedium-B5" panose="020F0500000000000000" pitchFamily="34" charset="-120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46213" y="1240001"/>
            <a:ext cx="8251546" cy="32076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大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衛又說：我指著永生的耶和華起誓，他或被耶和華擊打，或是死期到了，或是出戰陣亡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；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我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在耶和華面前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，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萬不敢伸手害耶和華的受膏者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。現在你可以將他頭旁的槍和水瓶拿來，我們就走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。大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衛從掃羅的頭旁拿了槍和水瓶，二人就走了，沒有人看見，沒有人知道，也沒有人醒起，都睡著了，因為耶和華使他們沉沉地睡了。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(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撒上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2</a:t>
            </a:r>
            <a:r>
              <a:rPr kumimoji="1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6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:</a:t>
            </a:r>
            <a:r>
              <a:rPr kumimoji="1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10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-</a:t>
            </a:r>
            <a:r>
              <a:rPr kumimoji="1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12)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YuanMedium-B5" panose="020F0500000000000000" pitchFamily="34" charset="-120"/>
              <a:ea typeface="DFPYuanMedium-B5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DFPYuanMedium-B5" panose="020F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30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3" y="129445"/>
            <a:ext cx="9143999" cy="78483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0" marR="0" lvl="0" indent="0" algn="ctr" defTabSz="91433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+mn-cs"/>
              </a:rPr>
              <a:t>大</a:t>
            </a:r>
            <a:r>
              <a:rPr kumimoji="1" lang="zh-CN" altLang="en-US" sz="45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+mn-cs"/>
              </a:rPr>
              <a:t>衛再次籲</a:t>
            </a:r>
            <a:r>
              <a:rPr kumimoji="1" lang="zh-CN" alt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+mn-cs"/>
              </a:rPr>
              <a:t>請</a:t>
            </a:r>
            <a:r>
              <a:rPr kumimoji="1" lang="zh-CN" altLang="en-US" sz="45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+mn-cs"/>
              </a:rPr>
              <a:t>掃羅</a:t>
            </a:r>
            <a:endParaRPr kumimoji="1" lang="zh-TW" altLang="en-US" sz="4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DFPYuanMedium-B5" panose="020F0500000000000000" pitchFamily="34" charset="-120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46213" y="1240000"/>
            <a:ext cx="8251546" cy="3397837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我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指著永生的耶和華起誓，你們都是該死的；因為沒有保護你們的主，就是耶和華的受膏者。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現在你看看王頭旁的槍和水瓶在哪裡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。掃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羅聽出是大衛的聲音，就說：我兒大衛，這是你的聲音嗎？大衛說：主─我的王啊，是我的聲音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；又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說：我做了什麼？我手裡有什麼惡事？我主竟追趕僕人呢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？ </a:t>
            </a:r>
            <a:endParaRPr kumimoji="1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DFPYuanMedium-B5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(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撒上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2</a:t>
            </a:r>
            <a:r>
              <a:rPr kumimoji="1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6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:</a:t>
            </a:r>
            <a:r>
              <a:rPr kumimoji="1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16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-</a:t>
            </a:r>
            <a:r>
              <a:rPr kumimoji="1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18)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YuanMedium-B5" panose="020F0500000000000000" pitchFamily="34" charset="-120"/>
              <a:ea typeface="DFPYuanMedium-B5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DFPYuanMedium-B5" panose="020F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01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3" y="129445"/>
            <a:ext cx="9143999" cy="78483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0" marR="0" lvl="0" indent="0" algn="ctr" defTabSz="91433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+mn-cs"/>
              </a:rPr>
              <a:t>掃</a:t>
            </a:r>
            <a:r>
              <a:rPr kumimoji="1" lang="zh-CN" altLang="en-US" sz="45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+mn-cs"/>
              </a:rPr>
              <a:t>羅祝福大衛</a:t>
            </a:r>
            <a:endParaRPr kumimoji="1" lang="zh-TW" altLang="en-US" sz="4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DFPYuanMedium-B5" panose="020F0500000000000000" pitchFamily="34" charset="-120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46213" y="1240001"/>
            <a:ext cx="8251546" cy="285651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掃羅說：我有罪了！我兒大衛，你可以回來，因你今日看我的性命為寶貴；我必不再加害於你。我是糊塗人，大大錯了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。大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衛說：王的槍在這裡，可以吩咐一個僕人過來拿去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。掃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羅對大衛說：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我兒大衛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，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願你得福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！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你必做大事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，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也必得勝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DFPYuanMedium-B5" panose="020F0500000000000000" pitchFamily="34" charset="-120"/>
                <a:cs typeface="Times New Roman" panose="02020603050405020304" pitchFamily="18" charset="0"/>
              </a:rPr>
              <a:t>。於是大衛起行，掃羅回他的本處去了。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(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撒上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2</a:t>
            </a:r>
            <a:r>
              <a:rPr kumimoji="1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6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:</a:t>
            </a:r>
            <a:r>
              <a:rPr kumimoji="1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21</a:t>
            </a:r>
            <a:r>
              <a:rPr kumimoji="1" lang="en-HK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-</a:t>
            </a:r>
            <a:r>
              <a:rPr kumimoji="1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22</a:t>
            </a:r>
            <a:r>
              <a:rPr kumimoji="1" lang="en-HK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,</a:t>
            </a:r>
            <a:r>
              <a:rPr kumimoji="1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YuanMedium-B5" panose="020F0500000000000000" pitchFamily="34" charset="-120"/>
                <a:ea typeface="DFPYuanMedium-B5" panose="020F0500000000000000" pitchFamily="34" charset="-120"/>
                <a:cs typeface="Times New Roman" panose="02020603050405020304" pitchFamily="18" charset="0"/>
              </a:rPr>
              <a:t>25)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YuanMedium-B5" panose="020F0500000000000000" pitchFamily="34" charset="-120"/>
              <a:ea typeface="DFPYuanMedium-B5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DFPYuanMedium-B5" panose="020F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88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0" y="684046"/>
            <a:ext cx="9144000" cy="75704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溫柔的人有福</a:t>
            </a:r>
            <a:r>
              <a:rPr kumimoji="1" lang="zh-TW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了</a:t>
            </a:r>
            <a:endParaRPr kumimoji="1" lang="zh-TW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DFPLiShuW7-B5" panose="03000700000000000000" pitchFamily="66" charset="-120"/>
              <a:ea typeface="DFPLiShuW7-B5" panose="03000700000000000000" pitchFamily="66" charset="-12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2518941"/>
            <a:ext cx="9144000" cy="75704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HK" altLang="zh-TW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(</a:t>
            </a:r>
            <a:r>
              <a:rPr kumimoji="1" lang="zh-CN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太</a:t>
            </a:r>
            <a:r>
              <a:rPr kumimoji="1" lang="en-HK" altLang="zh-TW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5:5</a:t>
            </a:r>
            <a:r>
              <a:rPr kumimoji="1" lang="en-US" altLang="zh-CN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)</a:t>
            </a:r>
            <a:endParaRPr kumimoji="1" lang="zh-TW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DFPLiShuW7-B5" panose="03000700000000000000" pitchFamily="66" charset="-120"/>
              <a:ea typeface="DFPLiShuW7-B5" panose="03000700000000000000" pitchFamily="66" charset="-12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601493"/>
            <a:ext cx="9144000" cy="75704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7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因為他們必承受地</a:t>
            </a:r>
            <a:r>
              <a:rPr kumimoji="1" lang="zh-TW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FPLiShuW7-B5" panose="03000700000000000000" pitchFamily="66" charset="-120"/>
                <a:ea typeface="DFPLiShuW7-B5" panose="03000700000000000000" pitchFamily="66" charset="-120"/>
                <a:cs typeface="Times New Roman" panose="02020603050405020304" pitchFamily="18" charset="0"/>
              </a:rPr>
              <a:t>土</a:t>
            </a:r>
            <a:endParaRPr kumimoji="1" lang="zh-TW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DFPLiShuW7-B5" panose="03000700000000000000" pitchFamily="66" charset="-120"/>
              <a:ea typeface="DFPLiShuW7-B5" panose="03000700000000000000" pitchFamily="66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30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1163</Words>
  <Application>Microsoft Office PowerPoint</Application>
  <PresentationFormat>On-screen Show (16:9)</PresentationFormat>
  <Paragraphs>46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DFLiShuW7-B5</vt:lpstr>
      <vt:lpstr>DFPLiShuW7-B5</vt:lpstr>
      <vt:lpstr>DFPWeiBei-B5</vt:lpstr>
      <vt:lpstr>DFPYuanMedium-B5</vt:lpstr>
      <vt:lpstr>新細明體</vt:lpstr>
      <vt:lpstr>Arial</vt:lpstr>
      <vt:lpstr>Calibri</vt:lpstr>
      <vt:lpstr>Calibri Light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</dc:creator>
  <cp:lastModifiedBy>user</cp:lastModifiedBy>
  <cp:revision>9</cp:revision>
  <dcterms:created xsi:type="dcterms:W3CDTF">2025-08-21T07:56:46Z</dcterms:created>
  <dcterms:modified xsi:type="dcterms:W3CDTF">2025-08-31T00:36:04Z</dcterms:modified>
</cp:coreProperties>
</file>